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958">
          <p15:clr>
            <a:srgbClr val="A4A3A4"/>
          </p15:clr>
        </p15:guide>
        <p15:guide id="4" orient="horz" pos="4065">
          <p15:clr>
            <a:srgbClr val="A4A3A4"/>
          </p15:clr>
        </p15:guide>
        <p15:guide id="5" orient="horz" pos="4110">
          <p15:clr>
            <a:srgbClr val="A4A3A4"/>
          </p15:clr>
        </p15:guide>
        <p15:guide id="6" orient="horz" pos="142">
          <p15:clr>
            <a:srgbClr val="A4A3A4"/>
          </p15:clr>
        </p15:guide>
        <p15:guide id="7" orient="horz" pos="4178">
          <p15:clr>
            <a:srgbClr val="A4A3A4"/>
          </p15:clr>
        </p15:guide>
        <p15:guide id="8" pos="272">
          <p15:clr>
            <a:srgbClr val="A4A3A4"/>
          </p15:clr>
        </p15:guide>
        <p15:guide id="9" pos="5488">
          <p15:clr>
            <a:srgbClr val="A4A3A4"/>
          </p15:clr>
        </p15:guide>
        <p15:guide id="10" pos="2880">
          <p15:clr>
            <a:srgbClr val="A4A3A4"/>
          </p15:clr>
        </p15:guide>
        <p15:guide id="11" pos="2835">
          <p15:clr>
            <a:srgbClr val="A4A3A4"/>
          </p15:clr>
        </p15:guide>
        <p15:guide id="12" pos="2925">
          <p15:clr>
            <a:srgbClr val="A4A3A4"/>
          </p15:clr>
        </p15:guide>
        <p15:guide id="13" pos="3288">
          <p15:clr>
            <a:srgbClr val="A4A3A4"/>
          </p15:clr>
        </p15:guide>
        <p15:guide id="14" pos="3379">
          <p15:clr>
            <a:srgbClr val="A4A3A4"/>
          </p15:clr>
        </p15:guide>
        <p15:guide id="15" pos="3719">
          <p15:clr>
            <a:srgbClr val="A4A3A4"/>
          </p15:clr>
        </p15:guide>
        <p15:guide id="16" pos="3810">
          <p15:clr>
            <a:srgbClr val="A4A3A4"/>
          </p15:clr>
        </p15:guide>
        <p15:guide id="17" pos="4173">
          <p15:clr>
            <a:srgbClr val="A4A3A4"/>
          </p15:clr>
        </p15:guide>
        <p15:guide id="18" pos="4263">
          <p15:clr>
            <a:srgbClr val="A4A3A4"/>
          </p15:clr>
        </p15:guide>
        <p15:guide id="19" pos="4604">
          <p15:clr>
            <a:srgbClr val="A4A3A4"/>
          </p15:clr>
        </p15:guide>
        <p15:guide id="20" pos="4694">
          <p15:clr>
            <a:srgbClr val="A4A3A4"/>
          </p15:clr>
        </p15:guide>
        <p15:guide id="21" pos="5057">
          <p15:clr>
            <a:srgbClr val="A4A3A4"/>
          </p15:clr>
        </p15:guide>
        <p15:guide id="22" pos="5148">
          <p15:clr>
            <a:srgbClr val="A4A3A4"/>
          </p15:clr>
        </p15:guide>
        <p15:guide id="23" pos="2472">
          <p15:clr>
            <a:srgbClr val="A4A3A4"/>
          </p15:clr>
        </p15:guide>
        <p15:guide id="24" pos="2381">
          <p15:clr>
            <a:srgbClr val="A4A3A4"/>
          </p15:clr>
        </p15:guide>
        <p15:guide id="25" pos="2041">
          <p15:clr>
            <a:srgbClr val="A4A3A4"/>
          </p15:clr>
        </p15:guide>
        <p15:guide id="26" pos="1950">
          <p15:clr>
            <a:srgbClr val="A4A3A4"/>
          </p15:clr>
        </p15:guide>
        <p15:guide id="27" pos="1587">
          <p15:clr>
            <a:srgbClr val="A4A3A4"/>
          </p15:clr>
        </p15:guide>
        <p15:guide id="28" pos="1497">
          <p15:clr>
            <a:srgbClr val="A4A3A4"/>
          </p15:clr>
        </p15:guide>
        <p15:guide id="29" pos="1156">
          <p15:clr>
            <a:srgbClr val="A4A3A4"/>
          </p15:clr>
        </p15:guide>
        <p15:guide id="30" pos="1066">
          <p15:clr>
            <a:srgbClr val="A4A3A4"/>
          </p15:clr>
        </p15:guide>
        <p15:guide id="31" pos="703">
          <p15:clr>
            <a:srgbClr val="A4A3A4"/>
          </p15:clr>
        </p15:guide>
        <p15:guide id="32" pos="612">
          <p15:clr>
            <a:srgbClr val="A4A3A4"/>
          </p15:clr>
        </p15:guide>
        <p15:guide id="33" pos="136">
          <p15:clr>
            <a:srgbClr val="A4A3A4"/>
          </p15:clr>
        </p15:guide>
        <p15:guide id="34" pos="56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006E6E"/>
    <a:srgbClr val="BEC3C8"/>
    <a:srgbClr val="EB829B"/>
    <a:srgbClr val="D20537"/>
    <a:srgbClr val="8C9196"/>
    <a:srgbClr val="2D373C"/>
    <a:srgbClr val="1EA5A5"/>
    <a:srgbClr val="A5D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 showGuides="1">
      <p:cViewPr varScale="1">
        <p:scale>
          <a:sx n="128" d="100"/>
          <a:sy n="128" d="100"/>
        </p:scale>
        <p:origin x="726" y="114"/>
      </p:cViewPr>
      <p:guideLst>
        <p:guide orient="horz" pos="3929"/>
        <p:guide orient="horz" pos="255"/>
        <p:guide orient="horz" pos="958"/>
        <p:guide orient="horz" pos="4065"/>
        <p:guide orient="horz" pos="4110"/>
        <p:guide orient="horz" pos="142"/>
        <p:guide orient="horz" pos="4178"/>
        <p:guide pos="272"/>
        <p:guide pos="5488"/>
        <p:guide pos="2880"/>
        <p:guide pos="2835"/>
        <p:guide pos="2925"/>
        <p:guide pos="3288"/>
        <p:guide pos="3379"/>
        <p:guide pos="3719"/>
        <p:guide pos="3810"/>
        <p:guide pos="4173"/>
        <p:guide pos="4263"/>
        <p:guide pos="4604"/>
        <p:guide pos="4694"/>
        <p:guide pos="5057"/>
        <p:guide pos="5148"/>
        <p:guide pos="2472"/>
        <p:guide pos="2381"/>
        <p:guide pos="2041"/>
        <p:guide pos="1950"/>
        <p:guide pos="1587"/>
        <p:guide pos="1497"/>
        <p:guide pos="1156"/>
        <p:guide pos="1066"/>
        <p:guide pos="703"/>
        <p:guide pos="612"/>
        <p:guide pos="136"/>
        <p:guide pos="5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7F7A510-6CDF-4D97-8526-BFDDD2E4ED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5F711C2-C4B8-44F0-95B7-F72D38C5BA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D9A84-50E4-4259-BDC0-C24E76779D19}" type="datetimeFigureOut">
              <a:rPr lang="de-DE" smtClean="0"/>
              <a:t>18.08.2020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63C386A-DEB3-4A2F-9023-46E866D83B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9F2813-6C9B-471B-8546-0B6AA0D927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E07A2-CAB9-4F30-8CC9-D27EAD4C7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2632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84FEB8E-57CB-43C0-BEF7-4F4116A5252C}" type="datetimeFigureOut">
              <a:rPr lang="de-CH" smtClean="0"/>
              <a:t>18.08.2020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A53D58F-CC03-47C4-AC79-D3C984A615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78380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225423"/>
            <a:ext cx="8928100" cy="48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dirty="0" err="1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550" y="1376363"/>
            <a:ext cx="7772400" cy="1044526"/>
          </a:xfrm>
        </p:spPr>
        <p:txBody>
          <a:bodyPr/>
          <a:lstStyle>
            <a:lvl1pPr>
              <a:lnSpc>
                <a:spcPts val="4000"/>
              </a:lnSpc>
              <a:defRPr sz="36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971550" y="2564904"/>
            <a:ext cx="6800850" cy="324036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/>
              <a:t>Autor, DD.MM.YY</a:t>
            </a: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51" y="382946"/>
            <a:ext cx="1628546" cy="56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67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FS 2020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183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225425"/>
            <a:ext cx="8928100" cy="2771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dirty="0" err="1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550" y="1376363"/>
            <a:ext cx="7772400" cy="1044526"/>
          </a:xfrm>
        </p:spPr>
        <p:txBody>
          <a:bodyPr/>
          <a:lstStyle>
            <a:lvl1pPr>
              <a:lnSpc>
                <a:spcPts val="4000"/>
              </a:lnSpc>
              <a:defRPr sz="36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971550" y="2564904"/>
            <a:ext cx="6800850" cy="324036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/>
              <a:t>Autor, DD.MM.YY</a:t>
            </a: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51" y="382946"/>
            <a:ext cx="1628546" cy="568757"/>
          </a:xfrm>
          <a:prstGeom prst="rect">
            <a:avLst/>
          </a:prstGeom>
        </p:spPr>
      </p:pic>
      <p:sp>
        <p:nvSpPr>
          <p:cNvPr id="12" name="Bildplatzhalter 11"/>
          <p:cNvSpPr>
            <a:spLocks noGrp="1"/>
          </p:cNvSpPr>
          <p:nvPr>
            <p:ph type="pic" sz="quarter" idx="10"/>
          </p:nvPr>
        </p:nvSpPr>
        <p:spPr>
          <a:xfrm>
            <a:off x="215900" y="2997200"/>
            <a:ext cx="8712200" cy="3635375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240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2200"/>
              </a:lnSpc>
              <a:defRPr/>
            </a:lvl1pPr>
            <a:lvl2pPr>
              <a:lnSpc>
                <a:spcPts val="2200"/>
              </a:lnSpc>
              <a:defRPr/>
            </a:lvl2pPr>
            <a:lvl3pPr>
              <a:lnSpc>
                <a:spcPts val="2200"/>
              </a:lnSpc>
              <a:defRPr/>
            </a:lvl3pPr>
            <a:lvl4pPr>
              <a:lnSpc>
                <a:spcPts val="2200"/>
              </a:lnSpc>
              <a:defRPr/>
            </a:lvl4pPr>
            <a:lvl5pPr>
              <a:lnSpc>
                <a:spcPts val="2200"/>
              </a:lnSpc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FS 2020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3168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FS 2020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31800" y="1520824"/>
            <a:ext cx="6192838" cy="3960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6767513" y="1520825"/>
            <a:ext cx="1944687" cy="471646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153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FS 2020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31799" y="1520824"/>
            <a:ext cx="4068763" cy="259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643437" y="1520825"/>
            <a:ext cx="4068763" cy="259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431800" y="4221088"/>
            <a:ext cx="4068763" cy="183618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6"/>
          </p:nvPr>
        </p:nvSpPr>
        <p:spPr>
          <a:xfrm>
            <a:off x="4643437" y="4221088"/>
            <a:ext cx="4068763" cy="183618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635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FS 2020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31800" y="1520824"/>
            <a:ext cx="2663826" cy="3276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431800" y="4901714"/>
            <a:ext cx="2663825" cy="115555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6"/>
          </p:nvPr>
        </p:nvSpPr>
        <p:spPr>
          <a:xfrm>
            <a:off x="3240088" y="1520825"/>
            <a:ext cx="2663826" cy="3276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7"/>
          </p:nvPr>
        </p:nvSpPr>
        <p:spPr>
          <a:xfrm>
            <a:off x="3240088" y="4901715"/>
            <a:ext cx="2663825" cy="115555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18"/>
          </p:nvPr>
        </p:nvSpPr>
        <p:spPr>
          <a:xfrm>
            <a:off x="6048374" y="1524273"/>
            <a:ext cx="2663826" cy="3276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9"/>
          </p:nvPr>
        </p:nvSpPr>
        <p:spPr>
          <a:xfrm>
            <a:off x="6048374" y="4905163"/>
            <a:ext cx="2663825" cy="115555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6505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(gro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FS 2020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31800" y="404813"/>
            <a:ext cx="8280400" cy="51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431801" y="5625244"/>
            <a:ext cx="8280400" cy="61204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124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(Vollfläch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0528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FS 2020</a:t>
            </a:r>
            <a:endParaRPr lang="de-CH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03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1800" y="404813"/>
            <a:ext cx="8280400" cy="7559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CH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2000" y="1520826"/>
            <a:ext cx="8280200" cy="47164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dirty="0"/>
              <a:t>Textmasterformat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31800" y="6524626"/>
            <a:ext cx="2159000" cy="180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de-DE"/>
              <a:t>FS 2020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660232" y="6525344"/>
            <a:ext cx="1908212" cy="180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ctr">
              <a:defRPr sz="60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de-CH" dirty="0"/>
              <a:t>Universität Basel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68444" y="6525344"/>
            <a:ext cx="143756" cy="180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432000" y="6453188"/>
            <a:ext cx="82802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0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54" r:id="rId9"/>
    <p:sldLayoutId id="2147483655" r:id="rId10"/>
  </p:sldLayoutIdLst>
  <p:hf sldNum="0" hdr="0"/>
  <p:txStyles>
    <p:titleStyle>
      <a:lvl1pPr algn="l" defTabSz="914400" rtl="0" eaLnBrk="1" latinLnBrk="0" hangingPunct="1">
        <a:lnSpc>
          <a:spcPts val="2500"/>
        </a:lnSpc>
        <a:spcBef>
          <a:spcPct val="0"/>
        </a:spcBef>
        <a:buNone/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1459374"/>
            <a:ext cx="8280400" cy="755936"/>
          </a:xfrm>
        </p:spPr>
        <p:txBody>
          <a:bodyPr/>
          <a:lstStyle/>
          <a:p>
            <a:r>
              <a:rPr lang="de-DE" dirty="0"/>
              <a:t>Verbot von Film-, Bild- und Tonaufnahmen von Lehrveranstaltungen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2000" y="2348880"/>
            <a:ext cx="8280200" cy="3888408"/>
          </a:xfrm>
        </p:spPr>
        <p:txBody>
          <a:bodyPr/>
          <a:lstStyle/>
          <a:p>
            <a:r>
              <a:rPr lang="de-DE" dirty="0"/>
              <a:t>Film-, Bild- und Tonaufnahmen von Lehrveranstaltungen (Vorlesungen, Seminare, Praktika etc.) sind ohne ausdrückliche Einwilligung der Dozierenden und der Mitstudierenden verboten, auch wenn sie </a:t>
            </a:r>
            <a:r>
              <a:rPr lang="de-DE" dirty="0" err="1"/>
              <a:t>ausschliesslich</a:t>
            </a:r>
            <a:r>
              <a:rPr lang="de-DE" dirty="0"/>
              <a:t> für den Privatgebrauch gedacht sind (Verletzung des Persönlichkeitsrechts).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Die Veröffentlichung von Film-, Bild- und Tonaufnahmen (z.B. auf YouTube) würde zusätzlich gegen das Urheberrecht </a:t>
            </a:r>
            <a:r>
              <a:rPr lang="de-DE" dirty="0" err="1" smtClean="0"/>
              <a:t>verstossen</a:t>
            </a:r>
            <a:r>
              <a:rPr lang="de-DE" dirty="0" smtClean="0"/>
              <a:t> </a:t>
            </a:r>
            <a:r>
              <a:rPr lang="de-DE" dirty="0"/>
              <a:t>(Dozierende sind Urheber*innen von Vorlesungen, teilweise werden darin auch Quellen verwendet, die für den Zweck der Lehre verwendet werden dürfen, nicht aber weiter veröffentlicht werden dürfen); eine Veröffentlichung ist deshalb ebenfalls untersagt.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Ab HS 2020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9C2025E4-1BE7-45D8-A86C-B2F29ED1B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7B2E1BA6-4B0A-4764-9B73-4F4787A8D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C3AE5E1A-071A-4FE9-B6DE-2575C0AFB6B3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67"/>
          <a:stretch/>
        </p:blipFill>
        <p:spPr>
          <a:xfrm>
            <a:off x="179512" y="368313"/>
            <a:ext cx="2018257" cy="65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35495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Uni Basel">
      <a:dk1>
        <a:srgbClr val="000000"/>
      </a:dk1>
      <a:lt1>
        <a:srgbClr val="FFFFFF"/>
      </a:lt1>
      <a:dk2>
        <a:srgbClr val="006E6E"/>
      </a:dk2>
      <a:lt2>
        <a:srgbClr val="BEC3C8"/>
      </a:lt2>
      <a:accent1>
        <a:srgbClr val="A5D7D2"/>
      </a:accent1>
      <a:accent2>
        <a:srgbClr val="1EA5A5"/>
      </a:accent2>
      <a:accent3>
        <a:srgbClr val="2D373C"/>
      </a:accent3>
      <a:accent4>
        <a:srgbClr val="8C9196"/>
      </a:accent4>
      <a:accent5>
        <a:srgbClr val="D20537"/>
      </a:accent5>
      <a:accent6>
        <a:srgbClr val="EB829B"/>
      </a:accent6>
      <a:hlink>
        <a:srgbClr val="000000"/>
      </a:hlink>
      <a:folHlink>
        <a:srgbClr val="000000"/>
      </a:folHlink>
    </a:clrScheme>
    <a:fontScheme name="Uni Base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ts val="2200"/>
          </a:lnSpc>
          <a:defRPr dirty="0"/>
        </a:defPPr>
      </a:lstStyle>
    </a:txDef>
  </a:objectDefaults>
  <a:extraClrSchemeLst>
    <a:extraClrScheme>
      <a:clrScheme name="Uni Basel">
        <a:dk1>
          <a:srgbClr val="000000"/>
        </a:dk1>
        <a:lt1>
          <a:srgbClr val="FFFFFF"/>
        </a:lt1>
        <a:dk2>
          <a:srgbClr val="006E6E"/>
        </a:dk2>
        <a:lt2>
          <a:srgbClr val="BEC3C8"/>
        </a:lt2>
        <a:accent1>
          <a:srgbClr val="A5D7D2"/>
        </a:accent1>
        <a:accent2>
          <a:srgbClr val="1EA5A5"/>
        </a:accent2>
        <a:accent3>
          <a:srgbClr val="2D373C"/>
        </a:accent3>
        <a:accent4>
          <a:srgbClr val="8C9196"/>
        </a:accent4>
        <a:accent5>
          <a:srgbClr val="D20537"/>
        </a:accent5>
        <a:accent6>
          <a:srgbClr val="EB829B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ni_basel_V02_de.potx  -  Schreibgeschützt" id="{CD504630-BBDD-4758-AA6B-088889650B3D}" vid="{A507940F-46CB-44D7-B5F9-3FBAED78846C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Verbot</Template>
  <TotalTime>0</TotalTime>
  <Words>116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Larissa</vt:lpstr>
      <vt:lpstr>Verbot von Film-, Bild- und Tonaufnahmen von Lehrveranstaltungen</vt:lpstr>
    </vt:vector>
  </TitlesOfParts>
  <Company>Mediaviso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Titel-/Kapitelfolie, Titel 1 Titel 2</dc:title>
  <dc:creator>rosanna hilpert</dc:creator>
  <cp:lastModifiedBy>Nicole Eberle</cp:lastModifiedBy>
  <cp:revision>10</cp:revision>
  <dcterms:created xsi:type="dcterms:W3CDTF">2020-05-21T08:14:20Z</dcterms:created>
  <dcterms:modified xsi:type="dcterms:W3CDTF">2020-08-18T07:47:05Z</dcterms:modified>
</cp:coreProperties>
</file>